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mp4" ContentType="video/mp4"/>
  <Default Extension="rels" ContentType="application/vnd.openxmlformats-package.relationships+xml"/>
  <Override PartName="/customXml/itemProps11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59" r:id="rId6"/>
    <p:sldId id="318" r:id="rId8"/>
    <p:sldId id="31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91" r:id="rId26"/>
    <p:sldId id="277" r:id="rId27"/>
    <p:sldId id="283" r:id="rId28"/>
    <p:sldId id="290" r:id="rId29"/>
    <p:sldId id="278" r:id="rId30"/>
    <p:sldId id="280" r:id="rId31"/>
    <p:sldId id="281" r:id="rId32"/>
    <p:sldId id="282" r:id="rId33"/>
    <p:sldId id="293" r:id="rId34"/>
    <p:sldId id="284" r:id="rId35"/>
    <p:sldId id="294" r:id="rId36"/>
    <p:sldId id="295" r:id="rId37"/>
    <p:sldId id="296" r:id="rId38"/>
    <p:sldId id="300" r:id="rId39"/>
    <p:sldId id="301" r:id="rId40"/>
    <p:sldId id="302" r:id="rId41"/>
    <p:sldId id="303" r:id="rId42"/>
    <p:sldId id="312" r:id="rId43"/>
    <p:sldId id="298" r:id="rId44"/>
    <p:sldId id="299" r:id="rId45"/>
    <p:sldId id="313" r:id="rId46"/>
    <p:sldId id="314" r:id="rId47"/>
    <p:sldId id="279" r:id="rId48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4" Type="http://schemas.openxmlformats.org/officeDocument/2006/relationships/tags" Target="tags/tag115.xml"/><Relationship Id="rId53" Type="http://schemas.openxmlformats.org/officeDocument/2006/relationships/customXml" Target="../customXml/item1.xml"/><Relationship Id="rId52" Type="http://schemas.openxmlformats.org/officeDocument/2006/relationships/customXmlProps" Target="../customXml/itemProps11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8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9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1.xml"/><Relationship Id="rId2" Type="http://schemas.openxmlformats.org/officeDocument/2006/relationships/image" Target="../media/image17.png"/><Relationship Id="rId1" Type="http://schemas.openxmlformats.org/officeDocument/2006/relationships/hyperlink" Target="https://gamedevbeginner.com/how-to-move-objects-in-unit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83.xml"/><Relationship Id="rId3" Type="http://schemas.openxmlformats.org/officeDocument/2006/relationships/image" Target="../media/image1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4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3" Type="http://schemas.openxmlformats.org/officeDocument/2006/relationships/image" Target="../media/image22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7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8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9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90.xml"/><Relationship Id="rId3" Type="http://schemas.openxmlformats.org/officeDocument/2006/relationships/image" Target="../media/image25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5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6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97.xml"/><Relationship Id="rId3" Type="http://schemas.openxmlformats.org/officeDocument/2006/relationships/image" Target="../media/image30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8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9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3.xml"/><Relationship Id="rId2" Type="http://schemas.openxmlformats.org/officeDocument/2006/relationships/image" Target="../media/image35.png"/><Relationship Id="rId1" Type="http://schemas.openxmlformats.org/officeDocument/2006/relationships/hyperlink" Target="https://docs.unity3d.com/Manual/BlendTree-2DBlending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4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5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6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7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70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69.xml"/><Relationship Id="rId2" Type="http://schemas.openxmlformats.org/officeDocument/2006/relationships/image" Target="../media/image4.png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8.xml"/><Relationship Id="rId3" Type="http://schemas.openxmlformats.org/officeDocument/2006/relationships/image" Target="../media/image40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9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0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2.xml"/><Relationship Id="rId3" Type="http://schemas.openxmlformats.org/officeDocument/2006/relationships/image" Target="../media/image45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hyperlink" Target="https://www.bilibili.com/video/BV17a411C7DQ?p=5&amp;vd_source=5b548782c91abaad49c0818a7ab17c83" TargetMode="Externa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7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71.xml"/><Relationship Id="rId1" Type="http://schemas.openxmlformats.org/officeDocument/2006/relationships/hyperlink" Target="https://docs.unity3d.com/Manual/class-TagManager.html#SortingLayers" TargetMode="Externa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7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 dirty="0" smtClean="0"/>
              <a:t>第</a:t>
            </a:r>
            <a:r>
              <a:rPr lang="zh-CN" altLang="en-US" dirty="0" smtClean="0"/>
              <a:t>三</a:t>
            </a:r>
            <a:r>
              <a:rPr lang="zh-CN" altLang="zh-CN" dirty="0" smtClean="0"/>
              <a:t>节</a:t>
            </a:r>
            <a:r>
              <a:rPr lang="zh-CN" altLang="zh-CN" dirty="0"/>
              <a:t>课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 smtClean="0"/>
              <a:t>TileMap</a:t>
            </a:r>
            <a:r>
              <a:rPr lang="zh-CN" altLang="en-US" dirty="0" smtClean="0"/>
              <a:t>制作</a:t>
            </a:r>
            <a:endParaRPr lang="en-US" altLang="zh-CN" dirty="0" smtClean="0"/>
          </a:p>
          <a:p>
            <a:r>
              <a:rPr lang="zh-CN" altLang="en-US" dirty="0" smtClean="0"/>
              <a:t>相机跟随脚本</a:t>
            </a:r>
            <a:endParaRPr lang="en-US" altLang="zh-CN" dirty="0" smtClean="0"/>
          </a:p>
          <a:p>
            <a:r>
              <a:rPr lang="zh-CN" altLang="en-US" dirty="0" smtClean="0"/>
              <a:t>行走</a:t>
            </a:r>
            <a:r>
              <a:rPr lang="zh-CN" altLang="en-US" dirty="0"/>
              <a:t>动画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将</a:t>
            </a:r>
            <a:r>
              <a:rPr lang="en-US" altLang="zh-CN"/>
              <a:t>character_0</a:t>
            </a:r>
            <a:r>
              <a:rPr lang="zh-CN" altLang="en-US"/>
              <a:t>这个精灵拖到场景中，并改名为</a:t>
            </a:r>
            <a:r>
              <a:rPr lang="en-US" altLang="zh-CN"/>
              <a:t>Player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88615" y="2352675"/>
            <a:ext cx="9197340" cy="40913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Assets</a:t>
            </a:r>
            <a:r>
              <a:rPr lang="zh-CN" altLang="en-US"/>
              <a:t>底下创建</a:t>
            </a:r>
            <a:r>
              <a:rPr lang="en-US" altLang="zh-CN"/>
              <a:t>Scripts</a:t>
            </a:r>
            <a:r>
              <a:rPr lang="zh-CN" altLang="en-US"/>
              <a:t>文件夹，然后创建</a:t>
            </a:r>
            <a:r>
              <a:rPr lang="en-US" altLang="zh-CN"/>
              <a:t>C#</a:t>
            </a:r>
            <a:r>
              <a:rPr lang="zh-CN" altLang="en-US"/>
              <a:t>脚本：</a:t>
            </a:r>
            <a:r>
              <a:rPr lang="en-US" altLang="zh-CN"/>
              <a:t> PlayerMovement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6" name="F35B0BEE-F18A-47BB-8FCB-E00DA2F2635D-1" descr="C:/Users/st961115/AppData/Local/Temp/wpp.HgfQLOwpp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06808" y="1997075"/>
            <a:ext cx="5175885" cy="3757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按住脚本，拖动到</a:t>
            </a:r>
            <a:r>
              <a:rPr lang="en-US" altLang="zh-CN"/>
              <a:t>Player </a:t>
            </a:r>
            <a:r>
              <a:rPr lang="zh-CN" altLang="en-US"/>
              <a:t>这个</a:t>
            </a:r>
            <a:r>
              <a:rPr lang="en-US" altLang="zh-CN"/>
              <a:t>GameObject</a:t>
            </a:r>
            <a:r>
              <a:rPr lang="zh-CN" altLang="en-US"/>
              <a:t>底下，目前的脚本是最基础的状态。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4400" y="1584960"/>
            <a:ext cx="4516755" cy="4874895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9365" y="2720340"/>
            <a:ext cx="5120640" cy="39014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156315" cy="4748530"/>
          </a:xfrm>
        </p:spPr>
        <p:txBody>
          <a:bodyPr/>
          <a:lstStyle/>
          <a:p>
            <a:r>
              <a:rPr lang="zh-CN" altLang="en-US"/>
              <a:t>想象下，要让这个</a:t>
            </a:r>
            <a:r>
              <a:rPr lang="en-US" altLang="zh-CN"/>
              <a:t>Palyer</a:t>
            </a:r>
            <a:r>
              <a:rPr lang="zh-CN" altLang="en-US"/>
              <a:t>运动起来，整个过程是怎么样的？</a:t>
            </a:r>
            <a:endParaRPr lang="zh-CN" altLang="en-US"/>
          </a:p>
          <a:p>
            <a:pPr lvl="1"/>
            <a:r>
              <a:rPr lang="zh-CN" altLang="en-US"/>
              <a:t>从键盘或者手机触控输入</a:t>
            </a:r>
            <a:r>
              <a:rPr lang="en-US" altLang="zh-CN"/>
              <a:t>WASD</a:t>
            </a:r>
            <a:r>
              <a:rPr lang="zh-CN" altLang="en-US"/>
              <a:t>，脚本去询问系统</a:t>
            </a:r>
            <a:r>
              <a:rPr lang="en-US" altLang="zh-CN"/>
              <a:t>WASD</a:t>
            </a:r>
            <a:r>
              <a:rPr lang="zh-CN" altLang="en-US"/>
              <a:t>有没有被按下，如果被按下了，则移动</a:t>
            </a:r>
            <a:r>
              <a:rPr lang="en-US" altLang="zh-CN"/>
              <a:t>Player</a:t>
            </a:r>
            <a:r>
              <a:rPr lang="zh-CN" altLang="en-US"/>
              <a:t>这个</a:t>
            </a:r>
            <a:r>
              <a:rPr lang="en-US" altLang="zh-CN"/>
              <a:t>gameobject</a:t>
            </a:r>
            <a:r>
              <a:rPr lang="zh-CN" altLang="en-US"/>
              <a:t>的</a:t>
            </a:r>
            <a:r>
              <a:rPr lang="en-US" altLang="zh-CN"/>
              <a:t>transform</a:t>
            </a:r>
            <a:r>
              <a:rPr lang="zh-CN" altLang="en-US"/>
              <a:t>，往相应的地方移动。</a:t>
            </a:r>
            <a:endParaRPr lang="zh-CN" altLang="en-US"/>
          </a:p>
          <a:p>
            <a:pPr lvl="1"/>
            <a:r>
              <a:rPr lang="zh-CN" altLang="en-US"/>
              <a:t>这个内容每一帧都得去运行，所以会写在</a:t>
            </a:r>
            <a:r>
              <a:rPr lang="en-US" altLang="zh-CN"/>
              <a:t>update</a:t>
            </a:r>
            <a:r>
              <a:rPr lang="zh-CN" altLang="en-US"/>
              <a:t>里面。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zh-CN" altLang="en-US"/>
              <a:t>于是，怎么实现？</a:t>
            </a:r>
            <a:endParaRPr lang="zh-CN" altLang="en-US"/>
          </a:p>
          <a:p>
            <a:pPr lvl="1"/>
            <a:r>
              <a:rPr lang="zh-CN" altLang="en-US"/>
              <a:t>首先我会去搜一下，</a:t>
            </a:r>
            <a:r>
              <a:rPr lang="en-US" altLang="zh-CN"/>
              <a:t>“Unity</a:t>
            </a:r>
            <a:r>
              <a:rPr lang="zh-CN" altLang="en-US"/>
              <a:t>，</a:t>
            </a:r>
            <a:r>
              <a:rPr lang="en-US" altLang="zh-CN"/>
              <a:t> make a gameobject move by WASD”</a:t>
            </a:r>
            <a:r>
              <a:rPr lang="zh-CN" altLang="en-US"/>
              <a:t>之类的关键词。</a:t>
            </a:r>
            <a:endParaRPr lang="zh-CN" altLang="en-US"/>
          </a:p>
          <a:p>
            <a:pPr lvl="1"/>
            <a:r>
              <a:rPr lang="zh-CN" altLang="en-US"/>
              <a:t>类似这个网站，就有一些代码范例：</a:t>
            </a:r>
            <a:r>
              <a:rPr lang="zh-CN" altLang="en-US">
                <a:hlinkClick r:id="rId1" action="ppaction://hlinkfile"/>
              </a:rPr>
              <a:t>https://gamedevbeginner.com/how-to-move-objects-in-unity/</a:t>
            </a:r>
            <a:endParaRPr lang="zh-CN" altLang="en-US"/>
          </a:p>
          <a:p>
            <a:pPr lvl="1"/>
            <a:r>
              <a:rPr lang="zh-CN" altLang="en-US"/>
              <a:t>接着看到很多代码案例中都有Input.GetAxis，</a:t>
            </a:r>
            <a:r>
              <a:rPr lang="en-US" altLang="zh-CN"/>
              <a:t> </a:t>
            </a:r>
            <a:r>
              <a:rPr lang="zh-CN" altLang="en-US"/>
              <a:t>这个函数，所以我就会先去查一下这个函数。</a:t>
            </a:r>
            <a:endParaRPr lang="zh-CN" altLang="en-US"/>
          </a:p>
          <a:p>
            <a:pPr lvl="1"/>
            <a:r>
              <a:rPr lang="zh-CN" altLang="en-US"/>
              <a:t>可以看到</a:t>
            </a:r>
            <a:r>
              <a:rPr lang="en-US" altLang="zh-CN"/>
              <a:t>Unity Documentation</a:t>
            </a:r>
            <a:r>
              <a:rPr lang="zh-CN" altLang="en-US"/>
              <a:t>中有相关的解释</a:t>
            </a:r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8590" y="5000625"/>
            <a:ext cx="5176520" cy="1915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Input Manager	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80735" y="1447800"/>
            <a:ext cx="5855335" cy="475932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303530" y="1458595"/>
            <a:ext cx="5443220" cy="474853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首先来看一下官网文档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https://docs.unity3d.com/ScriptReference/Input.GetAxis.html</a:t>
            </a:r>
            <a:endParaRPr lang="zh-CN" altLang="en-US"/>
          </a:p>
          <a:p>
            <a:r>
              <a:rPr lang="zh-CN" altLang="en-US">
                <a:sym typeface="+mn-ea"/>
              </a:rPr>
              <a:t>总结一下来说就是，这个系统是</a:t>
            </a:r>
            <a:r>
              <a:rPr lang="en-US" altLang="zh-CN">
                <a:sym typeface="+mn-ea"/>
              </a:rPr>
              <a:t>Unity</a:t>
            </a:r>
            <a:r>
              <a:rPr lang="zh-CN" altLang="en-US">
                <a:sym typeface="+mn-ea"/>
              </a:rPr>
              <a:t>帮你管理外部的输入，然后把值变到</a:t>
            </a:r>
            <a:r>
              <a:rPr lang="en-US" altLang="zh-CN">
                <a:sym typeface="+mn-ea"/>
              </a:rPr>
              <a:t>-1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的这么一个系统。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然后可以依照文档的指示打开</a:t>
            </a:r>
            <a:r>
              <a:rPr lang="en-US" altLang="zh-CN">
                <a:sym typeface="+mn-ea"/>
              </a:rPr>
              <a:t>Input Manager</a:t>
            </a:r>
            <a:r>
              <a:rPr lang="zh-CN" altLang="en-US">
                <a:sym typeface="+mn-ea"/>
              </a:rPr>
              <a:t>，可以看到</a:t>
            </a:r>
            <a:r>
              <a:rPr lang="en-US" altLang="zh-CN">
                <a:sym typeface="+mn-ea"/>
              </a:rPr>
              <a:t>WASD</a:t>
            </a:r>
            <a:r>
              <a:rPr lang="zh-CN" altLang="en-US">
                <a:sym typeface="+mn-ea"/>
              </a:rPr>
              <a:t>的输入会被传输到</a:t>
            </a:r>
            <a:r>
              <a:rPr lang="en-US" altLang="zh-CN">
                <a:sym typeface="+mn-ea"/>
              </a:rPr>
              <a:t>Horizontal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Vertical</a:t>
            </a:r>
            <a:r>
              <a:rPr lang="zh-CN" altLang="en-US">
                <a:sym typeface="+mn-ea"/>
              </a:rPr>
              <a:t>两个字段管理的变量中。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注意，如果是键盘输入，当我们按下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的时候，值也是慢慢从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变到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的，这个我们在后面可以看到</a:t>
            </a: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接下来我们来测试下之前找到的代码片段：）</a:t>
            </a:r>
            <a:endParaRPr lang="zh-CN" altLang="en-US"/>
          </a:p>
        </p:txBody>
      </p:sp>
      <p:pic>
        <p:nvPicPr>
          <p:cNvPr id="4" name="1661610139500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65835" y="2172335"/>
            <a:ext cx="10504805" cy="4460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为什么</a:t>
            </a:r>
            <a:r>
              <a:rPr lang="en-US" altLang="zh-CN"/>
              <a:t>AD</a:t>
            </a:r>
            <a:r>
              <a:rPr lang="zh-CN" altLang="en-US"/>
              <a:t>成功了，</a:t>
            </a:r>
            <a:r>
              <a:rPr lang="en-US" altLang="zh-CN"/>
              <a:t>WS</a:t>
            </a:r>
            <a:r>
              <a:rPr lang="zh-CN" altLang="en-US"/>
              <a:t>却没有成功呢？</a:t>
            </a:r>
            <a:endParaRPr lang="zh-CN" altLang="en-US"/>
          </a:p>
          <a:p>
            <a:r>
              <a:rPr lang="en-US" altLang="zh-CN"/>
              <a:t>Unity</a:t>
            </a:r>
            <a:r>
              <a:rPr lang="zh-CN" altLang="en-US"/>
              <a:t>坐标系，</a:t>
            </a:r>
            <a:r>
              <a:rPr lang="en-US" altLang="zh-CN"/>
              <a:t> Canvas</a:t>
            </a:r>
            <a:r>
              <a:rPr lang="zh-CN" altLang="en-US"/>
              <a:t>坐标系</a:t>
            </a:r>
            <a:endParaRPr lang="zh-CN" altLang="en-US"/>
          </a:p>
          <a:p>
            <a:r>
              <a:rPr lang="zh-CN" altLang="en-US"/>
              <a:t>我们首先来看一下我们写的代码：</a:t>
            </a:r>
            <a:endParaRPr lang="zh-CN" altLang="en-US"/>
          </a:p>
          <a:p>
            <a:r>
              <a:rPr lang="zh-CN" altLang="en-US"/>
              <a:t>我们代码的意思大概是，如果有</a:t>
            </a:r>
            <a:r>
              <a:rPr lang="en-US" altLang="zh-CN"/>
              <a:t>Input</a:t>
            </a:r>
            <a:r>
              <a:rPr lang="zh-CN" altLang="en-US"/>
              <a:t>的时候改变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Z</a:t>
            </a:r>
            <a:r>
              <a:rPr lang="zh-CN" altLang="en-US"/>
              <a:t>的坐标值，从</a:t>
            </a:r>
            <a:r>
              <a:rPr lang="en-US" altLang="zh-CN"/>
              <a:t>Transform</a:t>
            </a:r>
            <a:r>
              <a:rPr lang="zh-CN" altLang="en-US"/>
              <a:t>组件中，我们也可以看到，确实是这么改变了。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那么问题出在哪里，这边的</a:t>
            </a:r>
            <a:r>
              <a:rPr lang="en-US" altLang="zh-CN"/>
              <a:t>XYZ</a:t>
            </a:r>
            <a:r>
              <a:rPr lang="zh-CN" altLang="en-US"/>
              <a:t>是怎么对应的。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43955" y="1424305"/>
            <a:ext cx="5176520" cy="1915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Unity</a:t>
            </a:r>
            <a:r>
              <a:rPr lang="zh-CN" altLang="en-US"/>
              <a:t>坐标系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如果切换到三维空间里面，我们发现</a:t>
            </a:r>
            <a:r>
              <a:rPr lang="en-US" altLang="zh-CN"/>
              <a:t>Unity</a:t>
            </a:r>
            <a:r>
              <a:rPr lang="zh-CN" altLang="en-US"/>
              <a:t>的坐标系是这样的，</a:t>
            </a:r>
            <a:r>
              <a:rPr lang="en-US" altLang="zh-CN"/>
              <a:t>ZX</a:t>
            </a:r>
            <a:r>
              <a:rPr lang="zh-CN" altLang="en-US"/>
              <a:t>平面相当于是一个底面。而</a:t>
            </a:r>
            <a:r>
              <a:rPr lang="en-US" altLang="zh-CN"/>
              <a:t>y</a:t>
            </a:r>
            <a:r>
              <a:rPr lang="zh-CN" altLang="en-US"/>
              <a:t>坐标则是垂直于这个平面的。</a:t>
            </a:r>
            <a:endParaRPr lang="zh-CN" altLang="en-US"/>
          </a:p>
          <a:p>
            <a:r>
              <a:rPr lang="zh-CN" altLang="en-US"/>
              <a:t>我们的</a:t>
            </a:r>
            <a:r>
              <a:rPr lang="en-US" altLang="zh-CN"/>
              <a:t>2D</a:t>
            </a:r>
            <a:r>
              <a:rPr lang="zh-CN" altLang="en-US"/>
              <a:t>游戏，相当于一个正交相机（没有近大远小的透视效果），打在一块画布上。这块画布则是立起来的。</a:t>
            </a:r>
            <a:endParaRPr lang="zh-CN" altLang="en-US"/>
          </a:p>
          <a:p>
            <a:r>
              <a:rPr lang="zh-CN" altLang="en-US"/>
              <a:t>所以当我们点</a:t>
            </a:r>
            <a:r>
              <a:rPr lang="en-US" altLang="zh-CN"/>
              <a:t>AS</a:t>
            </a:r>
            <a:r>
              <a:rPr lang="zh-CN" altLang="en-US"/>
              <a:t>的时候，</a:t>
            </a:r>
            <a:r>
              <a:rPr lang="en-US" altLang="zh-CN"/>
              <a:t>Z</a:t>
            </a:r>
            <a:r>
              <a:rPr lang="zh-CN" altLang="en-US"/>
              <a:t>发生了变化，我们看一下在场景中它是怎么移动的。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71210" y="0"/>
            <a:ext cx="6364605" cy="3319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65" y="2651125"/>
            <a:ext cx="5148580" cy="4265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Unity</a:t>
            </a:r>
            <a:r>
              <a:rPr lang="zh-CN" altLang="en-US">
                <a:sym typeface="+mn-ea"/>
              </a:rPr>
              <a:t>坐标系</a:t>
            </a:r>
            <a:endParaRPr lang="zh-CN" altLang="en-US"/>
          </a:p>
        </p:txBody>
      </p:sp>
      <p:pic>
        <p:nvPicPr>
          <p:cNvPr id="4" name="1661611675828">
            <a:hlinkClick r:id="" action="ppaction://media"/>
          </p:cNvPr>
          <p:cNvPicPr>
            <a:picLocks noGrp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584033" y="1490400"/>
            <a:ext cx="5296813" cy="475920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重点是理解正交相机，不具有近大远小的效果。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反过来修改代码，其实就很容易理解了，只要把</a:t>
            </a:r>
            <a:r>
              <a:rPr lang="en-US" altLang="zh-CN"/>
              <a:t>WS</a:t>
            </a:r>
            <a:r>
              <a:rPr lang="zh-CN" altLang="en-US"/>
              <a:t>的输入映射到</a:t>
            </a:r>
            <a:r>
              <a:rPr lang="en-US" altLang="zh-CN"/>
              <a:t>y</a:t>
            </a:r>
            <a:r>
              <a:rPr lang="zh-CN" altLang="en-US"/>
              <a:t>上就好了。</a:t>
            </a:r>
            <a:endParaRPr lang="zh-CN" altLang="en-US"/>
          </a:p>
          <a:p>
            <a:r>
              <a:rPr lang="zh-CN" altLang="en-US"/>
              <a:t>继续来看下面的代码：</a:t>
            </a:r>
            <a:endParaRPr lang="zh-CN" altLang="en-US"/>
          </a:p>
          <a:p>
            <a:r>
              <a:rPr lang="en-US" altLang="zh-CN"/>
              <a:t>ClampMagnitude</a:t>
            </a:r>
            <a:r>
              <a:rPr lang="zh-CN" altLang="en-US"/>
              <a:t>，就是把这个</a:t>
            </a:r>
            <a:r>
              <a:rPr lang="en-US" altLang="zh-CN"/>
              <a:t>vector</a:t>
            </a:r>
            <a:r>
              <a:rPr lang="zh-CN" altLang="en-US"/>
              <a:t>的</a:t>
            </a:r>
            <a:r>
              <a:rPr lang="en-US" altLang="zh-CN"/>
              <a:t>length</a:t>
            </a:r>
            <a:r>
              <a:rPr lang="zh-CN" altLang="en-US"/>
              <a:t>限制到</a:t>
            </a:r>
            <a:r>
              <a:rPr lang="en-US" altLang="zh-CN"/>
              <a:t>maxLength</a:t>
            </a:r>
            <a:r>
              <a:rPr lang="zh-CN" altLang="en-US"/>
              <a:t>，这么做的话可以想象，人物朝每个方向的移动的距离单位都会是一样的。</a:t>
            </a:r>
            <a:endParaRPr lang="zh-CN" altLang="en-US"/>
          </a:p>
          <a:p>
            <a:r>
              <a:rPr lang="en-US" altLang="zh-CN"/>
              <a:t>Translate</a:t>
            </a:r>
            <a:r>
              <a:rPr lang="zh-CN" altLang="en-US"/>
              <a:t>，相当于接收一个</a:t>
            </a:r>
            <a:r>
              <a:rPr lang="en-US" altLang="zh-CN"/>
              <a:t>Vector3</a:t>
            </a:r>
            <a:r>
              <a:rPr lang="zh-CN" altLang="en-US"/>
              <a:t>向量，会将原来的</a:t>
            </a:r>
            <a:r>
              <a:rPr lang="en-US" altLang="zh-CN"/>
              <a:t>transform.position </a:t>
            </a:r>
            <a:r>
              <a:rPr lang="zh-CN" altLang="en-US"/>
              <a:t>加上这个</a:t>
            </a:r>
            <a:r>
              <a:rPr lang="en-US" altLang="zh-CN"/>
              <a:t>Vector3</a:t>
            </a:r>
            <a:r>
              <a:rPr lang="zh-CN" altLang="en-US"/>
              <a:t>向量。</a:t>
            </a:r>
            <a:r>
              <a:rPr lang="en-US" altLang="zh-CN"/>
              <a:t>Transform</a:t>
            </a:r>
            <a:r>
              <a:rPr lang="zh-CN" altLang="en-US"/>
              <a:t>之前省略了一个</a:t>
            </a:r>
            <a:r>
              <a:rPr lang="en-US" altLang="zh-CN"/>
              <a:t>this</a:t>
            </a:r>
            <a:endParaRPr lang="zh-CN" altLang="en-US"/>
          </a:p>
          <a:p>
            <a:r>
              <a:rPr lang="zh-CN" altLang="en-US"/>
              <a:t>关键是这个</a:t>
            </a:r>
            <a:r>
              <a:rPr lang="en-US" altLang="zh-CN"/>
              <a:t>Time.deltaTime.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5485" y="2516505"/>
            <a:ext cx="6527165" cy="1825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Tilemap</a:t>
            </a:r>
            <a:r>
              <a:rPr lang="zh-CN" altLang="en-US" dirty="0" smtClean="0"/>
              <a:t>制作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Tilemap</a:t>
            </a:r>
            <a:endParaRPr lang="en-US" altLang="zh-CN" dirty="0" smtClean="0"/>
          </a:p>
          <a:p>
            <a:r>
              <a:rPr lang="en-US" altLang="zh-CN" dirty="0" err="1"/>
              <a:t>Tilemap</a:t>
            </a:r>
            <a:r>
              <a:rPr lang="en-US" altLang="zh-CN" dirty="0" smtClean="0"/>
              <a:t> Renderer</a:t>
            </a:r>
            <a:endParaRPr lang="en-US" altLang="zh-CN" dirty="0" smtClean="0"/>
          </a:p>
          <a:p>
            <a:r>
              <a:rPr lang="en-US" altLang="zh-CN" dirty="0" smtClean="0"/>
              <a:t>Sorting layer</a:t>
            </a:r>
            <a:endParaRPr lang="en-US" altLang="zh-CN" dirty="0" smtClean="0"/>
          </a:p>
          <a:p>
            <a:r>
              <a:rPr lang="en-US" altLang="zh-CN" dirty="0" err="1"/>
              <a:t>Tilemap</a:t>
            </a:r>
            <a:r>
              <a:rPr lang="en-US" altLang="zh-CN" dirty="0" smtClean="0"/>
              <a:t> collider 2D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272520" cy="4748530"/>
          </a:xfrm>
        </p:spPr>
        <p:txBody>
          <a:bodyPr>
            <a:normAutofit/>
          </a:bodyPr>
          <a:lstStyle/>
          <a:p>
            <a:r>
              <a:rPr lang="en-US" altLang="zh-CN"/>
              <a:t>Time.deltaTime</a:t>
            </a:r>
            <a:endParaRPr lang="en-US" altLang="zh-CN"/>
          </a:p>
          <a:p>
            <a:r>
              <a:rPr lang="zh-CN" altLang="en-US"/>
              <a:t>首先，</a:t>
            </a:r>
            <a:r>
              <a:rPr lang="en-US" altLang="zh-CN"/>
              <a:t>Update</a:t>
            </a:r>
            <a:r>
              <a:rPr lang="zh-CN" altLang="en-US"/>
              <a:t>这个函数，之前说过是每帧都会去调用一次，但是</a:t>
            </a:r>
            <a:r>
              <a:rPr lang="en-US" altLang="zh-CN"/>
              <a:t>Unity</a:t>
            </a:r>
            <a:r>
              <a:rPr lang="zh-CN" altLang="en-US"/>
              <a:t>中，每一帧的时间是不固定的。可以理解为每帧算完所有东西后，才会去下一帧。当我这帧需要计算比较多的东西的时候，我这一帧花的时间会比较长。比方说上一帧花了</a:t>
            </a:r>
            <a:r>
              <a:rPr lang="en-US" altLang="zh-CN"/>
              <a:t>0.3s</a:t>
            </a:r>
            <a:r>
              <a:rPr lang="zh-CN" altLang="en-US"/>
              <a:t>，这一帧花了</a:t>
            </a:r>
            <a:r>
              <a:rPr lang="en-US" altLang="zh-CN"/>
              <a:t>0.01s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但是我们需要让人物移动是顺滑的，也就是说，如果一帧花了</a:t>
            </a:r>
            <a:r>
              <a:rPr lang="en-US" altLang="zh-CN"/>
              <a:t>0.3s</a:t>
            </a:r>
            <a:r>
              <a:rPr lang="zh-CN" altLang="en-US"/>
              <a:t>渲染，此时我们移动人物，人物应该持续走了</a:t>
            </a:r>
            <a:r>
              <a:rPr lang="en-US" altLang="zh-CN"/>
              <a:t>0.3s</a:t>
            </a:r>
            <a:r>
              <a:rPr lang="zh-CN" altLang="en-US"/>
              <a:t>时间。如果是</a:t>
            </a:r>
            <a:r>
              <a:rPr lang="en-US" altLang="zh-CN"/>
              <a:t>0.01s</a:t>
            </a:r>
            <a:r>
              <a:rPr lang="zh-CN" altLang="en-US"/>
              <a:t>，则就是</a:t>
            </a:r>
            <a:r>
              <a:rPr lang="en-US" altLang="zh-CN"/>
              <a:t>0.01s</a:t>
            </a:r>
            <a:r>
              <a:rPr lang="zh-CN" altLang="en-US"/>
              <a:t>应该走的时间。我们总的路程，应该是这个时间乘上一个速度值。</a:t>
            </a:r>
            <a:endParaRPr lang="zh-CN" altLang="en-US"/>
          </a:p>
          <a:p>
            <a:r>
              <a:rPr lang="en-US" altLang="zh-CN"/>
              <a:t>Time.deltaTime</a:t>
            </a:r>
            <a:r>
              <a:rPr lang="zh-CN" altLang="en-US"/>
              <a:t>，就是记录了两帧之间的间隔。利用这个间隔，我们就再乘上速度，就能去算出两帧之间的移动量。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6525" y="5821045"/>
            <a:ext cx="6256020" cy="312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272520" cy="4748530"/>
          </a:xfrm>
        </p:spPr>
        <p:txBody>
          <a:bodyPr>
            <a:normAutofit/>
          </a:bodyPr>
          <a:lstStyle/>
          <a:p>
            <a:r>
              <a:rPr lang="en-US" altLang="zh-CN"/>
              <a:t>Time.deltaTime</a:t>
            </a:r>
            <a:endParaRPr lang="en-US" altLang="zh-CN"/>
          </a:p>
          <a:p>
            <a:r>
              <a:rPr lang="zh-CN" altLang="en-US"/>
              <a:t>从另外一个角度理解，</a:t>
            </a:r>
            <a:r>
              <a:rPr lang="en-US" altLang="zh-CN"/>
              <a:t>Speed = 2</a:t>
            </a:r>
            <a:r>
              <a:rPr lang="zh-CN" altLang="en-US"/>
              <a:t>，代表它在</a:t>
            </a:r>
            <a:r>
              <a:rPr lang="en-US" altLang="zh-CN"/>
              <a:t>1s</a:t>
            </a:r>
            <a:r>
              <a:rPr lang="zh-CN" altLang="en-US"/>
              <a:t>内会移动</a:t>
            </a:r>
            <a:r>
              <a:rPr lang="en-US" altLang="zh-CN"/>
              <a:t>2</a:t>
            </a:r>
            <a:r>
              <a:rPr lang="zh-CN" altLang="en-US"/>
              <a:t>个单位长度。</a:t>
            </a:r>
            <a:endParaRPr lang="zh-CN" altLang="en-US"/>
          </a:p>
          <a:p>
            <a:r>
              <a:rPr lang="zh-CN" altLang="en-US"/>
              <a:t>那么他在</a:t>
            </a:r>
            <a:r>
              <a:rPr lang="en-US" altLang="zh-CN"/>
              <a:t>Time.deltaTime = 0.01 </a:t>
            </a:r>
            <a:r>
              <a:rPr lang="zh-CN" altLang="en-US"/>
              <a:t>的时候，会移动</a:t>
            </a:r>
            <a:r>
              <a:rPr lang="en-US" altLang="zh-CN"/>
              <a:t>0.02</a:t>
            </a:r>
            <a:r>
              <a:rPr lang="zh-CN" altLang="en-US"/>
              <a:t>个单位长度。</a:t>
            </a:r>
            <a:endParaRPr lang="zh-CN" altLang="en-US"/>
          </a:p>
          <a:p>
            <a:r>
              <a:rPr lang="zh-CN" altLang="en-US"/>
              <a:t>这也可以保证，运行在不同帧率的机器上的时候，每秒移动的量是保持一致的。</a:t>
            </a:r>
            <a:endParaRPr lang="zh-CN" altLang="en-US"/>
          </a:p>
          <a:p>
            <a:r>
              <a:rPr lang="zh-CN" altLang="en-US">
                <a:sym typeface="+mn-ea"/>
              </a:rPr>
              <a:t>所以基本上与动态相关的东西，以后都要考虑乘上这个</a:t>
            </a:r>
            <a:r>
              <a:rPr lang="en-US" altLang="zh-CN">
                <a:sym typeface="+mn-ea"/>
              </a:rPr>
              <a:t>Time.deltaTime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6525" y="5821045"/>
            <a:ext cx="6256020" cy="312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基本效果如下：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1661614589828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042160" y="2235835"/>
            <a:ext cx="7753985" cy="41687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2D Animation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可以看到，此时人物移动的时候，是没有动画的，后续我们就是要把动画加进去。</a:t>
            </a:r>
            <a:endParaRPr lang="zh-CN" altLang="en-US"/>
          </a:p>
          <a:p>
            <a:r>
              <a:rPr lang="en-US" altLang="zh-CN">
                <a:sym typeface="+mn-ea"/>
              </a:rPr>
              <a:t>2D</a:t>
            </a:r>
            <a:r>
              <a:rPr lang="zh-CN" altLang="en-US">
                <a:sym typeface="+mn-ea"/>
              </a:rPr>
              <a:t>动画可以理解为，多张图片的循环播放。（这样的图片组组成一个</a:t>
            </a:r>
            <a:r>
              <a:rPr lang="en-US" altLang="zh-CN">
                <a:sym typeface="+mn-ea"/>
              </a:rPr>
              <a:t>animation clips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我们会有多个</a:t>
            </a:r>
            <a:r>
              <a:rPr lang="en-US" altLang="zh-CN">
                <a:sym typeface="+mn-ea"/>
              </a:rPr>
              <a:t>Animation clips</a:t>
            </a:r>
            <a:r>
              <a:rPr lang="zh-CN" altLang="en-US">
                <a:sym typeface="+mn-ea"/>
              </a:rPr>
              <a:t>，比方说向左走，会有五张图片组成一个</a:t>
            </a:r>
            <a:r>
              <a:rPr lang="en-US" altLang="zh-CN">
                <a:sym typeface="+mn-ea"/>
              </a:rPr>
              <a:t>Animation clips</a:t>
            </a:r>
            <a:r>
              <a:rPr lang="zh-CN" altLang="en-US">
                <a:sym typeface="+mn-ea"/>
              </a:rPr>
              <a:t>。向右也是。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我们只需要根据人物的状态，确定当前要播放什么动画。然后播放相应的动画即可。（这个部分由</a:t>
            </a:r>
            <a:r>
              <a:rPr lang="en-US" altLang="zh-CN">
                <a:sym typeface="+mn-ea"/>
              </a:rPr>
              <a:t>animator controller</a:t>
            </a:r>
            <a:r>
              <a:rPr lang="zh-CN" altLang="en-US">
                <a:sym typeface="+mn-ea"/>
              </a:rPr>
              <a:t>控制）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	System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1153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Animation Clips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433832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Animation Controller</a:t>
            </a:r>
            <a:endParaRPr lang="en-US" altLang="zh-CN"/>
          </a:p>
        </p:txBody>
      </p:sp>
      <p:cxnSp>
        <p:nvCxnSpPr>
          <p:cNvPr id="7" name="直接箭头连接符 6"/>
          <p:cNvCxnSpPr>
            <a:stCxn id="5" idx="1"/>
            <a:endCxn id="4" idx="3"/>
          </p:cNvCxnSpPr>
          <p:nvPr/>
        </p:nvCxnSpPr>
        <p:spPr>
          <a:xfrm flipH="1">
            <a:off x="3338195" y="5730875"/>
            <a:ext cx="100012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02386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Game Object</a:t>
            </a:r>
            <a:endParaRPr lang="en-US" altLang="zh-CN"/>
          </a:p>
        </p:txBody>
      </p:sp>
      <p:cxnSp>
        <p:nvCxnSpPr>
          <p:cNvPr id="9" name="直接箭头连接符 8"/>
          <p:cNvCxnSpPr>
            <a:stCxn id="8" idx="1"/>
            <a:endCxn id="5" idx="3"/>
          </p:cNvCxnSpPr>
          <p:nvPr/>
        </p:nvCxnSpPr>
        <p:spPr>
          <a:xfrm flipH="1">
            <a:off x="6864985" y="5730875"/>
            <a:ext cx="11588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Grp="1"/>
          </p:cNvSpPr>
          <p:nvPr/>
        </p:nvSpPr>
        <p:spPr>
          <a:xfrm>
            <a:off x="608330" y="1501140"/>
            <a:ext cx="11272520" cy="47485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我们通过一个</a:t>
            </a:r>
            <a:r>
              <a:rPr lang="en-US" altLang="zh-CN"/>
              <a:t>Animator component</a:t>
            </a:r>
            <a:r>
              <a:rPr lang="zh-CN" altLang="en-US"/>
              <a:t>将</a:t>
            </a:r>
            <a:r>
              <a:rPr lang="en-US" altLang="zh-CN"/>
              <a:t>Animation controller</a:t>
            </a:r>
            <a:r>
              <a:rPr lang="zh-CN" altLang="en-US"/>
              <a:t>绑定在某个</a:t>
            </a:r>
            <a:r>
              <a:rPr lang="en-US" altLang="zh-CN"/>
              <a:t>Gameobject</a:t>
            </a:r>
            <a:r>
              <a:rPr lang="zh-CN" altLang="en-US"/>
              <a:t>上。</a:t>
            </a:r>
            <a:endParaRPr lang="zh-CN" altLang="en-US"/>
          </a:p>
          <a:p>
            <a:r>
              <a:rPr lang="zh-CN" altLang="en-US"/>
              <a:t>然后每个</a:t>
            </a:r>
            <a:r>
              <a:rPr lang="en-US" altLang="zh-CN"/>
              <a:t>Animation Controller</a:t>
            </a:r>
            <a:r>
              <a:rPr lang="zh-CN" altLang="en-US"/>
              <a:t>，是一个状态机，每个状态会控制一些</a:t>
            </a:r>
            <a:r>
              <a:rPr lang="en-US" altLang="zh-CN"/>
              <a:t>Animation Clips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通过切换不同的状态，就是切换不同的</a:t>
            </a:r>
            <a:r>
              <a:rPr lang="en-US" altLang="zh-CN"/>
              <a:t>Animation Clips</a:t>
            </a:r>
            <a:r>
              <a:rPr lang="zh-CN" altLang="en-US"/>
              <a:t>。角色会发生外形的转变，动画就播放起来了。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在制作</a:t>
            </a:r>
            <a:r>
              <a:rPr lang="en-US" altLang="zh-CN"/>
              <a:t>Animation</a:t>
            </a:r>
            <a:r>
              <a:rPr lang="zh-CN" altLang="en-US"/>
              <a:t>之前，我们先要为</a:t>
            </a:r>
            <a:r>
              <a:rPr lang="en-US" altLang="zh-CN"/>
              <a:t>Player</a:t>
            </a:r>
            <a:r>
              <a:rPr lang="zh-CN" altLang="en-US"/>
              <a:t>加上一个</a:t>
            </a:r>
            <a:r>
              <a:rPr lang="en-US" altLang="zh-CN"/>
              <a:t>Animator</a:t>
            </a:r>
            <a:r>
              <a:rPr lang="zh-CN" altLang="en-US"/>
              <a:t>脚本，之后我们制作与之相关的</a:t>
            </a:r>
            <a:r>
              <a:rPr lang="en-US" altLang="zh-CN"/>
              <a:t>Animation</a:t>
            </a:r>
            <a:r>
              <a:rPr lang="zh-CN" altLang="en-US"/>
              <a:t>，才会全部同步记录下来。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 Clips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我们目前只需要学会</a:t>
            </a:r>
            <a:r>
              <a:rPr lang="en-US" altLang="zh-CN"/>
              <a:t>2D</a:t>
            </a:r>
            <a:r>
              <a:rPr lang="zh-CN" altLang="en-US"/>
              <a:t>相关的内容，这部分其实非常简单。</a:t>
            </a:r>
            <a:endParaRPr lang="zh-CN" altLang="en-US"/>
          </a:p>
          <a:p>
            <a:r>
              <a:rPr lang="zh-CN" altLang="en-US"/>
              <a:t>点击主角，因为已经新建了</a:t>
            </a:r>
            <a:r>
              <a:rPr lang="en-US" altLang="zh-CN"/>
              <a:t>animator</a:t>
            </a:r>
            <a:r>
              <a:rPr lang="zh-CN" altLang="en-US"/>
              <a:t>，然后我们就能为这个角色创建</a:t>
            </a:r>
            <a:r>
              <a:rPr lang="en-US" altLang="zh-CN"/>
              <a:t>animation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打开</a:t>
            </a:r>
            <a:r>
              <a:rPr lang="en-US" altLang="zh-CN"/>
              <a:t>window-&gt; animation</a:t>
            </a:r>
            <a:r>
              <a:rPr lang="zh-CN" altLang="en-US"/>
              <a:t>，会有如下界面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6180" y="2883535"/>
            <a:ext cx="8087995" cy="4129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首先创建四个方向的</a:t>
            </a:r>
            <a:r>
              <a:rPr lang="en-US" altLang="zh-CN"/>
              <a:t>idle Animation</a:t>
            </a:r>
            <a:r>
              <a:rPr lang="zh-CN" altLang="en-US"/>
              <a:t>，这个很简单，只需要一个</a:t>
            </a:r>
            <a:r>
              <a:rPr lang="en-US" altLang="zh-CN"/>
              <a:t>sprite</a:t>
            </a:r>
            <a:r>
              <a:rPr lang="zh-CN" altLang="en-US"/>
              <a:t>，因为</a:t>
            </a:r>
            <a:r>
              <a:rPr lang="en-US" altLang="zh-CN"/>
              <a:t>idle</a:t>
            </a:r>
            <a:r>
              <a:rPr lang="zh-CN" altLang="en-US"/>
              <a:t>的时候人物是不动的。</a:t>
            </a:r>
            <a:endParaRPr lang="zh-CN" altLang="en-US"/>
          </a:p>
          <a:p>
            <a:r>
              <a:rPr lang="zh-CN" altLang="en-US"/>
              <a:t>把人物</a:t>
            </a:r>
            <a:r>
              <a:rPr lang="en-US" altLang="zh-CN"/>
              <a:t>idleDown</a:t>
            </a:r>
            <a:r>
              <a:rPr lang="zh-CN" altLang="en-US"/>
              <a:t>的</a:t>
            </a:r>
            <a:r>
              <a:rPr lang="en-US" altLang="zh-CN"/>
              <a:t>sprite</a:t>
            </a:r>
            <a:r>
              <a:rPr lang="zh-CN" altLang="en-US"/>
              <a:t>直接移动进去，保存即可</a:t>
            </a:r>
            <a:endParaRPr lang="zh-CN" altLang="en-US"/>
          </a:p>
          <a:p>
            <a:r>
              <a:rPr lang="zh-CN" altLang="en-US"/>
              <a:t>创建完的</a:t>
            </a:r>
            <a:r>
              <a:rPr lang="en-US" altLang="zh-CN"/>
              <a:t>animation clips</a:t>
            </a:r>
            <a:r>
              <a:rPr lang="zh-CN" altLang="en-US"/>
              <a:t>，我们把他放在</a:t>
            </a:r>
            <a:r>
              <a:rPr lang="en-US" altLang="zh-CN"/>
              <a:t>Resouces/Animation</a:t>
            </a:r>
            <a:r>
              <a:rPr lang="zh-CN" altLang="en-US"/>
              <a:t>底下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37655" y="608330"/>
            <a:ext cx="5176520" cy="2700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655" y="3602355"/>
            <a:ext cx="6126480" cy="2712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然后分别是</a:t>
            </a:r>
            <a:r>
              <a:rPr lang="en-US" altLang="zh-CN"/>
              <a:t>idleLeft</a:t>
            </a:r>
            <a:r>
              <a:rPr lang="zh-CN" altLang="en-US"/>
              <a:t>，</a:t>
            </a:r>
            <a:r>
              <a:rPr lang="en-US" altLang="zh-CN"/>
              <a:t>idleRight</a:t>
            </a:r>
            <a:r>
              <a:rPr lang="zh-CN" altLang="en-US"/>
              <a:t>，</a:t>
            </a:r>
            <a:r>
              <a:rPr lang="en-US" altLang="zh-CN"/>
              <a:t>idleUp</a:t>
            </a:r>
            <a:endParaRPr lang="en-US" altLang="zh-CN"/>
          </a:p>
          <a:p>
            <a:r>
              <a:rPr lang="zh-CN" altLang="en-US"/>
              <a:t>选择不同的</a:t>
            </a:r>
            <a:r>
              <a:rPr lang="en-US" altLang="zh-CN"/>
              <a:t>Animation</a:t>
            </a:r>
            <a:r>
              <a:rPr lang="zh-CN" altLang="en-US"/>
              <a:t>点击播放，</a:t>
            </a:r>
            <a:r>
              <a:rPr lang="en-US" altLang="zh-CN"/>
              <a:t>Scene</a:t>
            </a:r>
            <a:r>
              <a:rPr lang="zh-CN" altLang="en-US"/>
              <a:t>中的</a:t>
            </a:r>
            <a:r>
              <a:rPr lang="en-US" altLang="zh-CN"/>
              <a:t>player</a:t>
            </a:r>
            <a:r>
              <a:rPr lang="zh-CN" altLang="en-US"/>
              <a:t>就会播放相应的</a:t>
            </a:r>
            <a:r>
              <a:rPr lang="en-US" altLang="zh-CN"/>
              <a:t>Animation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接下来制作移动的，本质上和静止的差不多。区别是会有多个</a:t>
            </a:r>
            <a:r>
              <a:rPr lang="en-US" altLang="zh-CN"/>
              <a:t>sprite</a:t>
            </a:r>
            <a:r>
              <a:rPr lang="zh-CN" altLang="en-US"/>
              <a:t>，交替播放。</a:t>
            </a:r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3965" y="1617980"/>
            <a:ext cx="5176520" cy="32016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接下来制作移动的，本质上和静止的差不多。区别是会有多个</a:t>
            </a:r>
            <a:r>
              <a:rPr lang="en-US" altLang="zh-CN"/>
              <a:t>sprite</a:t>
            </a:r>
            <a:r>
              <a:rPr lang="zh-CN" altLang="en-US"/>
              <a:t>，交替播放。</a:t>
            </a:r>
            <a:endParaRPr lang="zh-CN" altLang="en-US"/>
          </a:p>
          <a:p>
            <a:r>
              <a:rPr lang="zh-CN" altLang="en-US"/>
              <a:t>制作的时候只需要把多张贴图拖到时间戳上，然后播放的时候注意下首尾动画能够接上就</a:t>
            </a:r>
            <a:r>
              <a:rPr lang="en-US" altLang="zh-CN"/>
              <a:t>OK</a:t>
            </a:r>
            <a:endParaRPr lang="en-US" altLang="zh-CN"/>
          </a:p>
        </p:txBody>
      </p:sp>
      <p:pic>
        <p:nvPicPr>
          <p:cNvPr id="5" name="1661616061078">
            <a:hlinkClick r:id="" action="ppaction://media"/>
          </p:cNvPr>
          <p:cNvPicPr>
            <a:picLocks noGrp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13145" y="1856105"/>
            <a:ext cx="6227445" cy="26447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mute="1"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Tile Palette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调色盘，可以选择一个</a:t>
            </a:r>
            <a:r>
              <a:rPr lang="en-US" altLang="zh-CN" dirty="0" smtClean="0"/>
              <a:t>tile</a:t>
            </a:r>
            <a:r>
              <a:rPr lang="zh-CN" altLang="en-US" dirty="0" smtClean="0"/>
              <a:t>进行“涂色”</a:t>
            </a:r>
            <a:endParaRPr lang="zh-CN" altLang="en-US" dirty="0"/>
          </a:p>
          <a:p>
            <a:r>
              <a:rPr lang="zh-CN" altLang="en-US" dirty="0" smtClean="0"/>
              <a:t>我们的场景就是用这种涂色的方案构成的。</a:t>
            </a:r>
            <a:endParaRPr lang="en-US" altLang="zh-CN" dirty="0" smtClean="0"/>
          </a:p>
          <a:p>
            <a:r>
              <a:rPr lang="zh-CN" altLang="en-US" dirty="0" smtClean="0"/>
              <a:t>打开</a:t>
            </a:r>
            <a:r>
              <a:rPr lang="en-US" altLang="zh-CN" dirty="0" smtClean="0"/>
              <a:t>Palette</a:t>
            </a:r>
            <a:r>
              <a:rPr lang="zh-CN" altLang="en-US" dirty="0" smtClean="0"/>
              <a:t>窗口 </a:t>
            </a:r>
            <a:r>
              <a:rPr lang="en-US" altLang="zh-CN" dirty="0" smtClean="0"/>
              <a:t>Windows-&gt;2D-&gt;Palette</a:t>
            </a:r>
            <a:endParaRPr lang="en-US" altLang="zh-CN" dirty="0" smtClean="0"/>
          </a:p>
          <a:p>
            <a:r>
              <a:rPr lang="zh-CN" altLang="en-US" dirty="0" smtClean="0"/>
              <a:t>创建一个新的</a:t>
            </a:r>
            <a:r>
              <a:rPr lang="en-US" altLang="zh-CN" dirty="0" smtClean="0"/>
              <a:t>Tile Palette</a:t>
            </a:r>
            <a:r>
              <a:rPr lang="zh-CN" altLang="en-US" dirty="0" smtClean="0"/>
              <a:t>，命名为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，并新建一个文件夹来保存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相关的</a:t>
            </a:r>
            <a:r>
              <a:rPr lang="en-US" altLang="zh-CN" dirty="0" smtClean="0"/>
              <a:t>sprite</a:t>
            </a:r>
            <a:r>
              <a:rPr lang="zh-CN" altLang="en-US" dirty="0"/>
              <a:t>拉</a:t>
            </a:r>
            <a:r>
              <a:rPr lang="zh-CN" altLang="en-US" dirty="0" smtClean="0"/>
              <a:t>到</a:t>
            </a:r>
            <a:r>
              <a:rPr lang="en-US" altLang="zh-CN" dirty="0" smtClean="0"/>
              <a:t>tile palette</a:t>
            </a:r>
            <a:r>
              <a:rPr lang="zh-CN" altLang="en-US" dirty="0" smtClean="0"/>
              <a:t>里面，并保存在</a:t>
            </a:r>
            <a:r>
              <a:rPr lang="en-US" altLang="zh-CN" dirty="0" err="1" smtClean="0"/>
              <a:t>groundTile</a:t>
            </a:r>
            <a:r>
              <a:rPr lang="zh-CN" altLang="en-US" dirty="0" smtClean="0"/>
              <a:t>中。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注意需要先</a:t>
            </a:r>
            <a:r>
              <a:rPr lang="en-US" altLang="zh-CN" dirty="0" smtClean="0"/>
              <a:t>slice</a:t>
            </a:r>
            <a:r>
              <a:rPr lang="zh-CN" altLang="en-US" dirty="0" smtClean="0"/>
              <a:t>，大小为</a:t>
            </a:r>
            <a:r>
              <a:rPr lang="en-US" altLang="zh-CN" dirty="0" smtClean="0"/>
              <a:t>16*16】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92339" y="76128"/>
            <a:ext cx="3514725" cy="2162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93" y="4399771"/>
            <a:ext cx="4166567" cy="23871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850" y="2294549"/>
            <a:ext cx="2699052" cy="20489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344275" cy="4748530"/>
          </a:xfrm>
        </p:spPr>
        <p:txBody>
          <a:bodyPr/>
          <a:lstStyle/>
          <a:p>
            <a:r>
              <a:rPr lang="zh-CN" altLang="en-US"/>
              <a:t>接下去就是打开</a:t>
            </a:r>
            <a:r>
              <a:rPr lang="en-US" altLang="zh-CN"/>
              <a:t>Player</a:t>
            </a:r>
            <a:r>
              <a:rPr lang="zh-CN" altLang="en-US"/>
              <a:t>身上的</a:t>
            </a:r>
            <a:r>
              <a:rPr lang="en-US" altLang="zh-CN"/>
              <a:t>Animator</a:t>
            </a:r>
            <a:r>
              <a:rPr lang="zh-CN" altLang="en-US"/>
              <a:t>，可以看到所有为</a:t>
            </a:r>
            <a:r>
              <a:rPr lang="en-US" altLang="zh-CN"/>
              <a:t>Player</a:t>
            </a:r>
            <a:r>
              <a:rPr lang="zh-CN" altLang="en-US"/>
              <a:t>写的</a:t>
            </a:r>
            <a:r>
              <a:rPr lang="en-US" altLang="zh-CN"/>
              <a:t>Animation</a:t>
            </a:r>
            <a:r>
              <a:rPr lang="zh-CN" altLang="en-US"/>
              <a:t>已经在里面了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2129155"/>
            <a:ext cx="7696200" cy="4171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 State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707370" cy="4748530"/>
          </a:xfrm>
        </p:spPr>
        <p:txBody>
          <a:bodyPr/>
          <a:lstStyle/>
          <a:p>
            <a:r>
              <a:rPr lang="zh-CN" altLang="en-US"/>
              <a:t>正常情况下，我们需要将这些</a:t>
            </a:r>
            <a:r>
              <a:rPr lang="en-US" altLang="zh-CN"/>
              <a:t>Animation Clip</a:t>
            </a:r>
            <a:r>
              <a:rPr lang="zh-CN" altLang="en-US"/>
              <a:t>之间做一些</a:t>
            </a:r>
            <a:r>
              <a:rPr lang="en-US" altLang="zh-CN"/>
              <a:t>transition</a:t>
            </a:r>
            <a:r>
              <a:rPr lang="zh-CN" altLang="en-US"/>
              <a:t>连接。</a:t>
            </a:r>
            <a:endParaRPr lang="zh-CN" altLang="en-US"/>
          </a:p>
          <a:p>
            <a:r>
              <a:rPr lang="zh-CN" altLang="en-US"/>
              <a:t>上图我们也看到了，我们有非常多的</a:t>
            </a:r>
            <a:r>
              <a:rPr lang="en-US" altLang="zh-CN"/>
              <a:t>Clips</a:t>
            </a:r>
            <a:r>
              <a:rPr lang="zh-CN" altLang="en-US"/>
              <a:t>，如果要一个个去做逻辑连接，是一个非常大的工程。</a:t>
            </a:r>
            <a:endParaRPr lang="zh-CN" altLang="en-US"/>
          </a:p>
          <a:p>
            <a:r>
              <a:rPr lang="zh-CN" altLang="en-US"/>
              <a:t>思考一下，我们的几个动作有什么特点？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246755" y="3565525"/>
            <a:ext cx="5141595" cy="3012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344275" cy="4748530"/>
          </a:xfrm>
        </p:spPr>
        <p:txBody>
          <a:bodyPr/>
          <a:lstStyle/>
          <a:p>
            <a:r>
              <a:rPr lang="zh-CN" altLang="en-US"/>
              <a:t>对于走路动作和</a:t>
            </a:r>
            <a:r>
              <a:rPr lang="en-US" altLang="zh-CN"/>
              <a:t>idle</a:t>
            </a:r>
            <a:r>
              <a:rPr lang="zh-CN" altLang="en-US"/>
              <a:t>动作来说，全部都是根据输入的</a:t>
            </a:r>
            <a:r>
              <a:rPr lang="en-US" altLang="zh-CN"/>
              <a:t>WASD</a:t>
            </a:r>
            <a:r>
              <a:rPr lang="zh-CN" altLang="en-US"/>
              <a:t>值，值为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 -1</a:t>
            </a:r>
            <a:r>
              <a:rPr lang="zh-CN" altLang="en-US"/>
              <a:t>，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这个时候我们就可以用</a:t>
            </a:r>
            <a:r>
              <a:rPr lang="en-US" altLang="zh-CN"/>
              <a:t>blendTree</a:t>
            </a:r>
            <a:r>
              <a:rPr lang="zh-CN" altLang="en-US"/>
              <a:t>来处理了</a:t>
            </a:r>
            <a:endParaRPr lang="zh-CN" altLang="en-US"/>
          </a:p>
          <a:p>
            <a:r>
              <a:rPr lang="zh-CN" altLang="en-US"/>
              <a:t>我们需要的这个效果其实就像是</a:t>
            </a:r>
            <a:r>
              <a:rPr lang="en-US" altLang="zh-CN"/>
              <a:t>if else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lstStyle/>
          <a:p>
            <a:r>
              <a:rPr lang="zh-CN" altLang="en-US"/>
              <a:t>首先创造一个</a:t>
            </a:r>
            <a:r>
              <a:rPr lang="en-US" altLang="zh-CN"/>
              <a:t>idle</a:t>
            </a:r>
            <a:r>
              <a:rPr lang="zh-CN" altLang="en-US"/>
              <a:t>的</a:t>
            </a:r>
            <a:r>
              <a:rPr lang="en-US" altLang="zh-CN"/>
              <a:t>blend Tree</a:t>
            </a:r>
            <a:r>
              <a:rPr lang="zh-CN" altLang="en-US"/>
              <a:t>，改名字为</a:t>
            </a:r>
            <a:r>
              <a:rPr lang="en-US" altLang="zh-CN"/>
              <a:t>idle</a:t>
            </a:r>
            <a:r>
              <a:rPr lang="zh-CN" altLang="en-US"/>
              <a:t>，并点开。将这颗</a:t>
            </a:r>
            <a:r>
              <a:rPr lang="en-US" altLang="zh-CN"/>
              <a:t>Blend Tree</a:t>
            </a:r>
            <a:r>
              <a:rPr lang="zh-CN" altLang="en-US"/>
              <a:t>改名为</a:t>
            </a:r>
            <a:r>
              <a:rPr lang="en-US" altLang="zh-CN"/>
              <a:t>Idle Tree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19300" y="2392045"/>
            <a:ext cx="8766810" cy="44659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lstStyle/>
          <a:p>
            <a:r>
              <a:rPr lang="zh-CN" altLang="en-US"/>
              <a:t>加入两个新的参数，分别是</a:t>
            </a:r>
            <a:r>
              <a:rPr lang="en-US" altLang="zh-CN"/>
              <a:t>moveX </a:t>
            </a:r>
            <a:r>
              <a:rPr lang="zh-CN" altLang="en-US"/>
              <a:t>和</a:t>
            </a:r>
            <a:r>
              <a:rPr lang="en-US" altLang="zh-CN"/>
              <a:t> moveY</a:t>
            </a:r>
            <a:r>
              <a:rPr lang="zh-CN" altLang="en-US"/>
              <a:t>，分别对应着我们的输入。</a:t>
            </a:r>
            <a:endParaRPr lang="zh-CN" altLang="en-US"/>
          </a:p>
          <a:p>
            <a:r>
              <a:rPr lang="zh-CN" altLang="en-US"/>
              <a:t>将现在输入的是什么值告诉</a:t>
            </a:r>
            <a:r>
              <a:rPr lang="en-US" altLang="zh-CN"/>
              <a:t>blendTree</a:t>
            </a:r>
            <a:r>
              <a:rPr lang="zh-CN" altLang="en-US"/>
              <a:t>，然后</a:t>
            </a:r>
            <a:r>
              <a:rPr lang="en-US" altLang="zh-CN"/>
              <a:t>blendTree</a:t>
            </a:r>
            <a:r>
              <a:rPr lang="zh-CN" altLang="en-US"/>
              <a:t>播放对应的</a:t>
            </a:r>
            <a:r>
              <a:rPr lang="en-US" altLang="zh-CN"/>
              <a:t>animation clip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9810" y="3714750"/>
            <a:ext cx="3360420" cy="2446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5565775" cy="4748530"/>
          </a:xfrm>
        </p:spPr>
        <p:txBody>
          <a:bodyPr/>
          <a:lstStyle/>
          <a:p>
            <a:r>
              <a:rPr lang="zh-CN" altLang="en-US"/>
              <a:t>首先选择我们的</a:t>
            </a:r>
            <a:r>
              <a:rPr lang="en-US" altLang="zh-CN"/>
              <a:t>BlendType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>
                <a:hlinkClick r:id="rId1" action="ppaction://hlinkfile"/>
              </a:rPr>
              <a:t>如何选择</a:t>
            </a:r>
            <a:endParaRPr lang="zh-CN" altLang="en-US"/>
          </a:p>
          <a:p>
            <a:r>
              <a:rPr lang="zh-CN" altLang="en-US"/>
              <a:t>将我们刚刚设置好的</a:t>
            </a:r>
            <a:r>
              <a:rPr lang="en-US" altLang="zh-CN"/>
              <a:t>parameter</a:t>
            </a:r>
            <a:r>
              <a:rPr lang="zh-CN" altLang="en-US"/>
              <a:t>附上。</a:t>
            </a:r>
            <a:endParaRPr lang="zh-CN" altLang="en-US"/>
          </a:p>
          <a:p>
            <a:r>
              <a:rPr lang="zh-CN" altLang="en-US"/>
              <a:t>加入新的</a:t>
            </a:r>
            <a:r>
              <a:rPr lang="en-US" altLang="zh-CN"/>
              <a:t>motion field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然后把我们之前做好的</a:t>
            </a:r>
            <a:r>
              <a:rPr lang="en-US" altLang="zh-CN"/>
              <a:t>idle animation clips</a:t>
            </a:r>
            <a:r>
              <a:rPr lang="zh-CN" altLang="en-US"/>
              <a:t>放过来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70" y="763270"/>
            <a:ext cx="4541520" cy="5486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/>
          <a:lstStyle/>
          <a:p>
            <a:r>
              <a:rPr lang="zh-CN" altLang="en-US"/>
              <a:t>调整脚本：</a:t>
            </a:r>
            <a:endParaRPr lang="zh-CN" altLang="en-US"/>
          </a:p>
          <a:p>
            <a:r>
              <a:rPr lang="zh-CN" altLang="en-US"/>
              <a:t>这个时候，我们就需要往刚刚设置的两个参数</a:t>
            </a:r>
            <a:r>
              <a:rPr lang="en-US" altLang="zh-CN"/>
              <a:t>moveX</a:t>
            </a:r>
            <a:r>
              <a:rPr lang="zh-CN" altLang="en-US"/>
              <a:t>和</a:t>
            </a:r>
            <a:r>
              <a:rPr lang="en-US" altLang="zh-CN"/>
              <a:t>moveY</a:t>
            </a:r>
            <a:r>
              <a:rPr lang="zh-CN" altLang="en-US"/>
              <a:t>中输入对应的值。如果对上了他就会播放相应的动画。</a:t>
            </a:r>
            <a:endParaRPr lang="zh-CN" altLang="en-US"/>
          </a:p>
          <a:p>
            <a:r>
              <a:rPr lang="zh-CN" altLang="en-US"/>
              <a:t>我们应该怎么做？：</a:t>
            </a:r>
            <a:endParaRPr lang="zh-CN" altLang="en-US"/>
          </a:p>
          <a:p>
            <a:pPr lvl="1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  <a:endParaRPr lang="en-US" altLang="zh-CN"/>
          </a:p>
          <a:p>
            <a:pPr lvl="1"/>
            <a:r>
              <a:rPr lang="zh-CN" altLang="en-US"/>
              <a:t>然后我们要往</a:t>
            </a:r>
            <a:r>
              <a:rPr lang="en-US" altLang="zh-CN"/>
              <a:t>Animator</a:t>
            </a:r>
            <a:r>
              <a:rPr lang="zh-CN" altLang="en-US"/>
              <a:t>里面传入我们现在的参数</a:t>
            </a:r>
            <a:endParaRPr lang="zh-CN" altLang="en-US"/>
          </a:p>
          <a:p>
            <a:pPr lvl="1"/>
            <a:r>
              <a:rPr lang="zh-CN" altLang="en-US"/>
              <a:t>剩下来的</a:t>
            </a:r>
            <a:r>
              <a:rPr lang="en-US" altLang="zh-CN"/>
              <a:t>Unity</a:t>
            </a:r>
            <a:r>
              <a:rPr lang="zh-CN" altLang="en-US"/>
              <a:t>会自己去做完。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我们需要定义一个变量，来存放这个</a:t>
            </a:r>
            <a:r>
              <a:rPr lang="en-US" altLang="zh-CN"/>
              <a:t>Animator</a:t>
            </a:r>
            <a:r>
              <a:rPr lang="zh-CN" altLang="en-US"/>
              <a:t>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在这个</a:t>
            </a:r>
            <a:r>
              <a:rPr lang="en-US" altLang="zh-CN"/>
              <a:t>PlayerMovement class</a:t>
            </a:r>
            <a:r>
              <a:rPr lang="zh-CN" altLang="en-US"/>
              <a:t>中声明。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Private / public </a:t>
            </a:r>
            <a:r>
              <a:rPr lang="zh-CN" altLang="en-US"/>
              <a:t>的区别？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private</a:t>
            </a:r>
            <a:r>
              <a:rPr lang="zh-CN" altLang="en-US"/>
              <a:t>只有这个</a:t>
            </a:r>
            <a:r>
              <a:rPr lang="en-US" altLang="zh-CN"/>
              <a:t>PlayerMovement class</a:t>
            </a:r>
            <a:r>
              <a:rPr lang="zh-CN" altLang="en-US"/>
              <a:t>中可以使用。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public</a:t>
            </a:r>
            <a:r>
              <a:rPr lang="zh-CN" altLang="en-US"/>
              <a:t>的变量，可以被别的</a:t>
            </a:r>
            <a:r>
              <a:rPr lang="en-US" altLang="zh-CN"/>
              <a:t>class</a:t>
            </a:r>
            <a:r>
              <a:rPr lang="zh-CN" altLang="en-US"/>
              <a:t>得到之后，进行使用。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public</a:t>
            </a:r>
            <a:r>
              <a:rPr lang="zh-CN" altLang="en-US"/>
              <a:t>的变量，会在</a:t>
            </a:r>
            <a:r>
              <a:rPr lang="en-US" altLang="zh-CN"/>
              <a:t>inspector</a:t>
            </a:r>
            <a:r>
              <a:rPr lang="zh-CN" altLang="en-US"/>
              <a:t>中显示：我们可以直接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拖这个变量进来。（但是最好不要）</a:t>
            </a:r>
            <a:endParaRPr lang="zh-CN" altLang="en-US"/>
          </a:p>
          <a:p>
            <a:pPr lvl="1"/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4810" y="1313815"/>
            <a:ext cx="5166360" cy="1775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65" y="3285490"/>
            <a:ext cx="4480560" cy="29641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定义完变量之后，我们要在开始的时候，找到这个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Animator</a:t>
            </a:r>
            <a:r>
              <a:rPr lang="zh-CN" altLang="en-US"/>
              <a:t>，并且赋值给它：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类似于，我们只是定义了</a:t>
            </a:r>
            <a:r>
              <a:rPr lang="en-US" altLang="zh-CN"/>
              <a:t>float value</a:t>
            </a:r>
            <a:r>
              <a:rPr lang="zh-CN" altLang="en-US"/>
              <a:t>；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但是这个</a:t>
            </a:r>
            <a:r>
              <a:rPr lang="en-US" altLang="zh-CN"/>
              <a:t>value</a:t>
            </a:r>
            <a:r>
              <a:rPr lang="zh-CN" altLang="en-US"/>
              <a:t>的初始化，我们没有做。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因为是开始的时候，所以会在</a:t>
            </a:r>
            <a:r>
              <a:rPr lang="en-US" altLang="zh-CN"/>
              <a:t>Start()</a:t>
            </a:r>
            <a:r>
              <a:rPr lang="zh-CN" altLang="en-US"/>
              <a:t>函数中调用。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GetComponent&lt;Animator&gt;(); </a:t>
            </a:r>
            <a:r>
              <a:rPr lang="zh-CN" altLang="en-US"/>
              <a:t>这个地方其实省略了一个</a:t>
            </a:r>
            <a:r>
              <a:rPr lang="en-US" altLang="zh-CN"/>
              <a:t>this, </a:t>
            </a:r>
            <a:r>
              <a:rPr lang="zh-CN" altLang="en-US"/>
              <a:t>等价于</a:t>
            </a:r>
            <a:r>
              <a:rPr lang="en-US" altLang="zh-CN"/>
              <a:t>this.GetComponent&lt;Animator&gt;();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</a:t>
            </a:r>
            <a:r>
              <a:rPr lang="zh-CN" altLang="en-US"/>
              <a:t>意思就是说，取到当前这个</a:t>
            </a:r>
            <a:r>
              <a:rPr lang="en-US" altLang="zh-CN"/>
              <a:t>PlayerMovement</a:t>
            </a:r>
            <a:r>
              <a:rPr lang="zh-CN" altLang="en-US"/>
              <a:t>所绑定的</a:t>
            </a:r>
            <a:r>
              <a:rPr lang="en-US" altLang="zh-CN"/>
              <a:t>GameObject</a:t>
            </a:r>
            <a:r>
              <a:rPr lang="zh-CN" altLang="en-US"/>
              <a:t>下的，</a:t>
            </a:r>
            <a:r>
              <a:rPr lang="en-US" altLang="zh-CN"/>
              <a:t>Animator</a:t>
            </a:r>
            <a:r>
              <a:rPr lang="zh-CN" altLang="en-US"/>
              <a:t>组件。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如果有的话，就会回传这个组件，没有的话，</a:t>
            </a:r>
            <a:r>
              <a:rPr lang="zh-CN" altLang="en-US">
                <a:solidFill>
                  <a:srgbClr val="FF0000"/>
                </a:solidFill>
              </a:rPr>
              <a:t>就会回传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2470" y="1313815"/>
            <a:ext cx="4960620" cy="17297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/>
          </a:bodyPr>
          <a:lstStyle/>
          <a:p>
            <a:pPr marL="0" lvl="1"/>
            <a:r>
              <a:rPr lang="zh-CN" altLang="en-US" sz="1800">
                <a:sym typeface="+mn-ea"/>
              </a:rPr>
              <a:t>然后我们要往</a:t>
            </a:r>
            <a:r>
              <a:rPr lang="en-US" altLang="zh-CN" sz="1800">
                <a:sym typeface="+mn-ea"/>
              </a:rPr>
              <a:t>Animator</a:t>
            </a:r>
            <a:r>
              <a:rPr lang="zh-CN" altLang="en-US" sz="1800">
                <a:sym typeface="+mn-ea"/>
              </a:rPr>
              <a:t>里面传入我们现在的参数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接下来就很简单了，在</a:t>
            </a:r>
            <a:r>
              <a:rPr lang="en-US" altLang="zh-CN"/>
              <a:t>Update</a:t>
            </a:r>
            <a:r>
              <a:rPr lang="zh-CN" altLang="en-US"/>
              <a:t>中，往</a:t>
            </a:r>
            <a:r>
              <a:rPr lang="en-US" altLang="zh-CN"/>
              <a:t>Animator</a:t>
            </a:r>
            <a:r>
              <a:rPr lang="zh-CN" altLang="en-US"/>
              <a:t>中传入相应的数据即可。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5055" y="2827655"/>
            <a:ext cx="6758940" cy="3055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Sorting </a:t>
            </a:r>
            <a:r>
              <a:rPr lang="en-US" altLang="zh-CN" dirty="0" smtClean="0"/>
              <a:t>Layer</a:t>
            </a:r>
            <a:endParaRPr lang="en-US" altLang="zh-CN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画上去之后，发现人物被覆盖了，为什么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6940" y="2332008"/>
            <a:ext cx="4559627" cy="2869797"/>
          </a:xfrm>
          <a:prstGeom prst="rect">
            <a:avLst/>
          </a:prstGeom>
        </p:spPr>
      </p:pic>
      <p:pic>
        <p:nvPicPr>
          <p:cNvPr id="3" name="内容占位符 2"/>
          <p:cNvPicPr>
            <a:picLocks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61580" y="3231515"/>
            <a:ext cx="4015740" cy="254508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637780" y="299720"/>
            <a:ext cx="3863340" cy="25831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166168109382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58975" y="991870"/>
            <a:ext cx="9912350" cy="54679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两个小问题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490980"/>
            <a:ext cx="10969625" cy="4748530"/>
          </a:xfrm>
        </p:spPr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为什么最后都停止在</a:t>
            </a:r>
            <a:r>
              <a:rPr lang="en-US" altLang="zh-CN"/>
              <a:t>idleDown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同时按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W</a:t>
            </a:r>
            <a:r>
              <a:rPr lang="zh-CN" altLang="en-US"/>
              <a:t>的时候，角色播放的动画会是固定的吗？是由什么决定的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修改问题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lstStyle/>
          <a:p>
            <a:r>
              <a:rPr lang="zh-CN" altLang="en-US"/>
              <a:t>再次看代码，你发现了什么问题。</a:t>
            </a:r>
            <a:endParaRPr lang="zh-CN" altLang="en-US"/>
          </a:p>
          <a:p>
            <a:r>
              <a:rPr lang="en-US" altLang="zh-CN"/>
              <a:t>Unity </a:t>
            </a:r>
            <a:r>
              <a:rPr lang="zh-CN" altLang="en-US"/>
              <a:t>相关的</a:t>
            </a:r>
            <a:r>
              <a:rPr lang="en-US" altLang="zh-CN"/>
              <a:t>print</a:t>
            </a:r>
            <a:r>
              <a:rPr lang="zh-CN" altLang="en-US"/>
              <a:t>函数：</a:t>
            </a:r>
            <a:r>
              <a:rPr lang="en-US" altLang="zh-CN"/>
              <a:t>Debug.Log();</a:t>
            </a:r>
            <a:endParaRPr lang="en-US" altLang="zh-CN"/>
          </a:p>
          <a:p>
            <a:r>
              <a:rPr lang="zh-CN" altLang="en-US"/>
              <a:t>打印一下输出看看：</a:t>
            </a:r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800" y="824230"/>
            <a:ext cx="5176520" cy="2177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08045"/>
            <a:ext cx="5170170" cy="2423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修改问题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输出窗口是在</a:t>
            </a:r>
            <a:r>
              <a:rPr lang="en-US" altLang="zh-CN"/>
              <a:t>console</a:t>
            </a:r>
            <a:r>
              <a:rPr lang="zh-CN" altLang="en-US"/>
              <a:t>里面。</a:t>
            </a:r>
            <a:endParaRPr lang="zh-CN" altLang="en-US"/>
          </a:p>
          <a:p>
            <a:r>
              <a:rPr lang="zh-CN" altLang="en-US"/>
              <a:t>可以看到，我们写的程序，如果是没有键盘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zh-CN" altLang="en-US"/>
              <a:t>输入，也仍旧会传值到</a:t>
            </a:r>
            <a:r>
              <a:rPr lang="en-US" altLang="zh-CN"/>
              <a:t>Animator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怎么修改？我们只需要值不为（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）的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zh-CN" altLang="en-US"/>
              <a:t>时候，才传值。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3780" y="387985"/>
            <a:ext cx="5093335" cy="3075305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9350" y="3973195"/>
            <a:ext cx="5176520" cy="21634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这个结果是怎么产生的？</a:t>
            </a:r>
            <a:endParaRPr lang="zh-CN" altLang="en-US"/>
          </a:p>
        </p:txBody>
      </p:sp>
      <p:pic>
        <p:nvPicPr>
          <p:cNvPr id="5" name="1661683097203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37360" y="1904365"/>
            <a:ext cx="9188450" cy="47701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尝试自己制作一个</a:t>
            </a:r>
            <a:r>
              <a:rPr lang="en-US" altLang="zh-CN"/>
              <a:t>idle</a:t>
            </a:r>
            <a:r>
              <a:rPr lang="zh-CN" altLang="en-US"/>
              <a:t>的状态也会有人物变化的</a:t>
            </a:r>
            <a:r>
              <a:rPr lang="en-US" altLang="zh-CN"/>
              <a:t>animation</a:t>
            </a:r>
            <a:r>
              <a:rPr lang="zh-CN" altLang="en-US"/>
              <a:t>（只要求一个方向）</a:t>
            </a:r>
            <a:endParaRPr lang="en-US" altLang="zh-CN"/>
          </a:p>
          <a:p>
            <a:r>
              <a:rPr lang="zh-CN" altLang="en-US"/>
              <a:t>尝试使用自己的资源，完成本节课的内容。</a:t>
            </a:r>
            <a:endParaRPr lang="zh-CN" altLang="en-US"/>
          </a:p>
          <a:p>
            <a:r>
              <a:rPr lang="zh-CN" altLang="en-US"/>
              <a:t>根据目前内容，以及</a:t>
            </a:r>
            <a:r>
              <a:rPr lang="en-US" altLang="zh-CN"/>
              <a:t> </a:t>
            </a:r>
            <a:r>
              <a:rPr lang="zh-CN" altLang="en-US">
                <a:hlinkClick r:id="rId1" action="ppaction://hlinkfile"/>
              </a:rPr>
              <a:t>教学视频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完成走路相关的</a:t>
            </a:r>
            <a:r>
              <a:rPr lang="en-US" altLang="zh-CN"/>
              <a:t>animation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提示：</a:t>
            </a:r>
            <a:r>
              <a:rPr lang="en-US" altLang="zh-CN"/>
              <a:t> </a:t>
            </a:r>
            <a:r>
              <a:rPr lang="zh-CN" altLang="en-US"/>
              <a:t>多一个</a:t>
            </a:r>
            <a:r>
              <a:rPr lang="en-US" altLang="zh-CN"/>
              <a:t>parameter</a:t>
            </a:r>
            <a:r>
              <a:rPr lang="zh-CN" altLang="en-US"/>
              <a:t>，来判断是</a:t>
            </a:r>
            <a:r>
              <a:rPr lang="en-US" altLang="zh-CN"/>
              <a:t>walk </a:t>
            </a:r>
            <a:r>
              <a:rPr lang="zh-CN" altLang="en-US"/>
              <a:t>还是</a:t>
            </a:r>
            <a:r>
              <a:rPr lang="en-US" altLang="zh-CN"/>
              <a:t>idle</a:t>
            </a:r>
            <a:r>
              <a:rPr lang="zh-CN" altLang="en-US"/>
              <a:t>状态【应该是</a:t>
            </a:r>
            <a:r>
              <a:rPr lang="en-US" altLang="zh-CN"/>
              <a:t>bool</a:t>
            </a:r>
            <a:r>
              <a:rPr lang="zh-CN" altLang="en-US"/>
              <a:t>类型的】</a:t>
            </a:r>
            <a:endParaRPr lang="zh-CN" altLang="en-US"/>
          </a:p>
          <a:p>
            <a:pPr lvl="1"/>
            <a:r>
              <a:rPr lang="zh-CN" altLang="en-US"/>
              <a:t>完成新的</a:t>
            </a:r>
            <a:r>
              <a:rPr lang="en-US" altLang="zh-CN"/>
              <a:t>blendTree</a:t>
            </a:r>
            <a:r>
              <a:rPr lang="zh-CN" altLang="en-US"/>
              <a:t>，给好参数，连接两颗</a:t>
            </a:r>
            <a:r>
              <a:rPr lang="en-US" altLang="zh-CN"/>
              <a:t>blendTree</a:t>
            </a:r>
            <a:endParaRPr lang="en-US" altLang="zh-CN"/>
          </a:p>
          <a:p>
            <a:pPr lvl="0"/>
            <a:r>
              <a:rPr lang="zh-CN" altLang="en-US">
                <a:sym typeface="+mn-ea"/>
              </a:rPr>
              <a:t>目前摄像机是不会跟随人物移动的，如何让摄像机根据人物移动（大致思路）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提示：课上提到了</a:t>
            </a:r>
            <a:r>
              <a:rPr lang="en-US" altLang="zh-CN">
                <a:sym typeface="+mn-ea"/>
              </a:rPr>
              <a:t>public</a:t>
            </a:r>
            <a:r>
              <a:rPr lang="zh-CN" altLang="en-US">
                <a:sym typeface="+mn-ea"/>
              </a:rPr>
              <a:t>变量可以在</a:t>
            </a:r>
            <a:r>
              <a:rPr lang="en-US" altLang="zh-CN">
                <a:sym typeface="+mn-ea"/>
              </a:rPr>
              <a:t>inspector</a:t>
            </a:r>
            <a:r>
              <a:rPr lang="zh-CN" altLang="en-US">
                <a:sym typeface="+mn-ea"/>
              </a:rPr>
              <a:t>中直接给它赋值，如果我将</a:t>
            </a:r>
            <a:r>
              <a:rPr lang="en-US" altLang="zh-CN">
                <a:sym typeface="+mn-ea"/>
              </a:rPr>
              <a:t>Camera</a:t>
            </a:r>
            <a:r>
              <a:rPr lang="zh-CN" altLang="en-US">
                <a:sym typeface="+mn-ea"/>
              </a:rPr>
              <a:t>这个</a:t>
            </a:r>
            <a:r>
              <a:rPr lang="en-US" altLang="zh-CN">
                <a:sym typeface="+mn-ea"/>
              </a:rPr>
              <a:t>gameobject</a:t>
            </a:r>
            <a:r>
              <a:rPr lang="zh-CN" altLang="en-US">
                <a:sym typeface="+mn-ea"/>
              </a:rPr>
              <a:t>作为一个</a:t>
            </a:r>
            <a:r>
              <a:rPr lang="en-US" altLang="zh-CN">
                <a:sym typeface="+mn-ea"/>
              </a:rPr>
              <a:t>public gameobject </a:t>
            </a:r>
            <a:r>
              <a:rPr lang="zh-CN" altLang="en-US">
                <a:sym typeface="+mn-ea"/>
              </a:rPr>
              <a:t>变量输入，然后你能不能做移动功能？</a:t>
            </a:r>
            <a:endParaRPr lang="zh-CN" altLang="en-US"/>
          </a:p>
          <a:p>
            <a:pPr lvl="1"/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Sorting </a:t>
            </a:r>
            <a:r>
              <a:rPr lang="en-US" altLang="zh-CN" dirty="0" smtClean="0"/>
              <a:t>Layer</a:t>
            </a:r>
            <a:endParaRPr lang="en-US" altLang="zh-CN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Sorting Layer</a:t>
            </a:r>
            <a:r>
              <a:rPr lang="zh-CN" altLang="en-US" dirty="0" smtClean="0"/>
              <a:t>，</a:t>
            </a:r>
            <a:endParaRPr lang="zh-CN" altLang="en-US" dirty="0" smtClean="0"/>
          </a:p>
          <a:p>
            <a:r>
              <a:rPr lang="en-US" altLang="zh-CN" dirty="0" smtClean="0"/>
              <a:t>Tags, SortingLayer, Layer</a:t>
            </a:r>
            <a:r>
              <a:rPr lang="zh-CN" altLang="en-US" dirty="0" smtClean="0"/>
              <a:t>，都是</a:t>
            </a:r>
            <a:r>
              <a:rPr lang="en-US" altLang="zh-CN" dirty="0" smtClean="0"/>
              <a:t>Unity</a:t>
            </a:r>
            <a:r>
              <a:rPr lang="zh-CN" altLang="en-US" dirty="0" smtClean="0"/>
              <a:t>用来标记区分不同物体的，用这些方法将不同的物体标为</a:t>
            </a:r>
            <a:r>
              <a:rPr lang="zh-CN" altLang="en-US" dirty="0" smtClean="0"/>
              <a:t>一类。</a:t>
            </a:r>
            <a:endParaRPr lang="zh-CN" altLang="en-US" dirty="0" smtClean="0"/>
          </a:p>
          <a:p>
            <a:r>
              <a:rPr lang="en-US" altLang="zh-CN" dirty="0" smtClean="0"/>
              <a:t>Sorting Layer</a:t>
            </a:r>
            <a:r>
              <a:rPr lang="zh-CN" altLang="en-US" dirty="0" smtClean="0"/>
              <a:t>非常直接，描述了不同物体在绘制的时候的覆盖</a:t>
            </a:r>
            <a:r>
              <a:rPr lang="zh-CN" altLang="en-US" dirty="0" smtClean="0"/>
              <a:t>关系。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>
                <a:hlinkClick r:id="rId1" tooltip="" action="ppaction://hlinkfile"/>
              </a:rPr>
              <a:t>Unity Layer </a:t>
            </a:r>
            <a:r>
              <a:rPr lang="zh-CN" altLang="en-US" dirty="0" smtClean="0">
                <a:hlinkClick r:id="rId1" tooltip="" action="ppaction://hlinkfile"/>
              </a:rPr>
              <a:t>链接</a:t>
            </a:r>
            <a:endParaRPr lang="zh-CN" altLang="en-US" dirty="0" smtClean="0"/>
          </a:p>
        </p:txBody>
      </p:sp>
      <p:pic>
        <p:nvPicPr>
          <p:cNvPr id="3" name="内容占位符 2"/>
          <p:cNvPicPr>
            <a:picLocks noChangeAspect="1"/>
          </p:cNvPicPr>
          <p:nvPr>
            <p:ph sz="half"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61580" y="3231515"/>
            <a:ext cx="4015740" cy="254508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637780" y="299720"/>
            <a:ext cx="3863340" cy="2583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Sorting </a:t>
            </a:r>
            <a:r>
              <a:rPr lang="en-US" altLang="zh-CN" dirty="0" smtClean="0"/>
              <a:t>Layer</a:t>
            </a:r>
            <a:endParaRPr lang="en-US" altLang="zh-CN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点击</a:t>
            </a:r>
            <a:r>
              <a:rPr lang="en-US" altLang="zh-CN" dirty="0" smtClean="0"/>
              <a:t>Sorting Layer</a:t>
            </a:r>
            <a:r>
              <a:rPr lang="zh-CN" altLang="en-US" dirty="0" smtClean="0"/>
              <a:t>选项，选择</a:t>
            </a:r>
            <a:r>
              <a:rPr lang="en-US" altLang="zh-CN" dirty="0" smtClean="0"/>
              <a:t>Adding Sorting Layer</a:t>
            </a:r>
            <a:r>
              <a:rPr lang="zh-CN" altLang="en-US" dirty="0" smtClean="0"/>
              <a:t>，创建新的</a:t>
            </a:r>
            <a:r>
              <a:rPr lang="en-US" altLang="zh-CN" dirty="0" smtClean="0"/>
              <a:t>layer</a:t>
            </a:r>
            <a:endParaRPr lang="zh-CN" altLang="en-US" dirty="0" smtClean="0"/>
          </a:p>
          <a:p>
            <a:r>
              <a:rPr lang="zh-CN" altLang="en-US" dirty="0" smtClean="0"/>
              <a:t>创建两个新的</a:t>
            </a:r>
            <a:r>
              <a:rPr lang="en-US" altLang="zh-CN" dirty="0" smtClean="0"/>
              <a:t>Sorting Layer</a:t>
            </a:r>
            <a:r>
              <a:rPr lang="zh-CN" altLang="en-US" dirty="0" smtClean="0"/>
              <a:t>，分别</a:t>
            </a:r>
            <a:r>
              <a:rPr lang="zh-CN" altLang="en-US" dirty="0" smtClean="0"/>
              <a:t>命名。</a:t>
            </a:r>
            <a:endParaRPr lang="zh-CN" altLang="en-US" dirty="0" smtClean="0"/>
          </a:p>
          <a:p>
            <a:r>
              <a:rPr lang="zh-CN" altLang="en-US" dirty="0" smtClean="0"/>
              <a:t>其规则就是，命名在越下面的层，会越后面</a:t>
            </a:r>
            <a:r>
              <a:rPr lang="zh-CN" altLang="en-US" dirty="0" smtClean="0"/>
              <a:t>绘制</a:t>
            </a:r>
            <a:endParaRPr lang="zh-CN" altLang="en-US" dirty="0" smtClean="0"/>
          </a:p>
          <a:p>
            <a:r>
              <a:rPr lang="zh-CN" altLang="en-US" dirty="0" smtClean="0"/>
              <a:t>调整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Player</a:t>
            </a:r>
            <a:r>
              <a:rPr lang="zh-CN" altLang="en-US" dirty="0" smtClean="0"/>
              <a:t>所对应的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，可以看到绘制</a:t>
            </a:r>
            <a:r>
              <a:rPr lang="zh-CN" altLang="en-US" dirty="0" smtClean="0"/>
              <a:t>正常了</a:t>
            </a:r>
            <a:endParaRPr lang="zh-CN" altLang="en-US" dirty="0" smtClean="0"/>
          </a:p>
        </p:txBody>
      </p:sp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69835" y="400685"/>
            <a:ext cx="3893820" cy="18973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35" y="3355340"/>
            <a:ext cx="3938905" cy="20897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TileMap collid</a:t>
            </a:r>
            <a:r>
              <a:rPr lang="en-US" altLang="zh-CN"/>
              <a:t>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lstStyle/>
          <a:p>
            <a:r>
              <a:rPr lang="zh-CN" altLang="en-US"/>
              <a:t>很多游戏中除了场景，还会有一些无法走到的障碍物，比方说围栏，房子等。这些是怎么实现</a:t>
            </a:r>
            <a:r>
              <a:rPr lang="zh-CN" altLang="en-US"/>
              <a:t>的？</a:t>
            </a:r>
            <a:endParaRPr lang="zh-CN" altLang="en-US"/>
          </a:p>
          <a:p>
            <a:r>
              <a:rPr lang="zh-CN" altLang="en-US"/>
              <a:t>首先他也是由</a:t>
            </a:r>
            <a:r>
              <a:rPr lang="en-US" altLang="zh-CN"/>
              <a:t>tilemap</a:t>
            </a:r>
            <a:r>
              <a:rPr lang="zh-CN" altLang="en-US"/>
              <a:t>构成的，我们会用一层新的</a:t>
            </a:r>
            <a:r>
              <a:rPr lang="en-US" altLang="zh-CN"/>
              <a:t>tile</a:t>
            </a:r>
            <a:r>
              <a:rPr lang="en-US" altLang="zh-CN"/>
              <a:t>map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Sprite Editor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我们主要来介绍</a:t>
            </a:r>
            <a:r>
              <a:rPr lang="en-US" altLang="zh-CN"/>
              <a:t>slice</a:t>
            </a:r>
            <a:r>
              <a:rPr lang="zh-CN" altLang="en-US"/>
              <a:t>功能：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用</a:t>
            </a:r>
            <a:r>
              <a:rPr lang="en-US" altLang="zh-CN"/>
              <a:t>automatic</a:t>
            </a:r>
            <a:r>
              <a:rPr lang="zh-CN" altLang="en-US"/>
              <a:t>功能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Slice</a:t>
            </a:r>
            <a:r>
              <a:rPr lang="zh-CN" altLang="en-US"/>
              <a:t>之后，裁剪之后，会裁剪出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</a:t>
            </a:r>
            <a:r>
              <a:rPr lang="zh-CN" altLang="en-US"/>
              <a:t>多个</a:t>
            </a:r>
            <a:r>
              <a:rPr lang="en-US" altLang="zh-CN"/>
              <a:t>sprite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4890" y="989965"/>
            <a:ext cx="7198995" cy="5387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" y="2910840"/>
            <a:ext cx="1116965" cy="4020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Pixel Per Unit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比较具象的来看一下这个参数：</a:t>
            </a:r>
            <a:endParaRPr lang="zh-CN" altLang="en-US"/>
          </a:p>
          <a:p>
            <a:r>
              <a:rPr lang="en-US" altLang="zh-CN"/>
              <a:t>100</a:t>
            </a:r>
            <a:r>
              <a:rPr lang="zh-CN" altLang="en-US"/>
              <a:t>：</a:t>
            </a:r>
            <a:r>
              <a:rPr lang="en-US" altLang="zh-CN"/>
              <a:t>100</a:t>
            </a:r>
            <a:r>
              <a:rPr lang="zh-CN" altLang="en-US"/>
              <a:t>个像素占屏幕的一个单元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2470" y="2522220"/>
            <a:ext cx="5176520" cy="4053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2522220"/>
            <a:ext cx="5145405" cy="403669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628022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比较具象的来看一下这个参数：</a:t>
            </a:r>
            <a:endParaRPr lang="zh-CN" altLang="en-US"/>
          </a:p>
          <a:p>
            <a:r>
              <a:rPr lang="en-US" altLang="zh-CN"/>
              <a:t>16</a:t>
            </a:r>
            <a:r>
              <a:rPr lang="zh-CN" altLang="en-US"/>
              <a:t>：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5.xml><?xml version="1.0" encoding="utf-8"?>
<p:tagLst xmlns:p="http://schemas.openxmlformats.org/presentationml/2006/main">
  <p:tag name="COMMONDATA" val="eyJoZGlkIjoiMzFiNDQ3Njk0MWM0ZjgwMmY3ZDY1MjMxYTk4MjI3Mjk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UNIT_PLACING_PICTURE_USER_VIEWPORT" val="{&quot;height&quot;:4519.365354330708,&quot;width&quot;:7180.514960629921}"/>
</p:tagLst>
</file>

<file path=ppt/tags/tag69.xml><?xml version="1.0" encoding="utf-8"?>
<p:tagLst xmlns:p="http://schemas.openxmlformats.org/presentationml/2006/main">
  <p:tag name="KSO_WM_UNIT_PLACING_PICTURE_USER_VIEWPORT" val="{&quot;height&quot;:4008,&quot;width&quot;:6324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UNIT_PLACING_PICTURE_USER_VIEWPORT" val="{&quot;height&quot;:4008,&quot;width&quot;:6324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UNIT_PLACING_PICTURE_USER_VIEWPORT" val="{&quot;height&quot;:6383,&quot;width&quot;:8152}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F35B0BEE-F18A-47BB-8FCB-E00DA2F2635D-1">
      <extobjdata type="F35B0BEE-F18A-47BB-8FCB-E00DA2F2635D" data="ewoJIkRlc2lnbklkIiA6ICJiOTViM2ZhNC0xYmU5LTQ5ZjAtODMxMy1hM2I2MTQzZDczOTkiCn0K"/>
    </extobj>
  </extobjs>
</s:customData>
</file>

<file path=customXml/itemProps11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5650</Words>
  <Application>WPS 演示</Application>
  <PresentationFormat>宽屏</PresentationFormat>
  <Paragraphs>315</Paragraphs>
  <Slides>45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第三节课</vt:lpstr>
      <vt:lpstr>Tilemap制作</vt:lpstr>
      <vt:lpstr>Tile Palette</vt:lpstr>
      <vt:lpstr>Sorting order</vt:lpstr>
      <vt:lpstr>Sorting Layer</vt:lpstr>
      <vt:lpstr>Sorting Layer</vt:lpstr>
      <vt:lpstr>Sprite Editor</vt:lpstr>
      <vt:lpstr>Sprite Editor</vt:lpstr>
      <vt:lpstr>Pixel Per Unit	</vt:lpstr>
      <vt:lpstr>Player Movement</vt:lpstr>
      <vt:lpstr>Player Movement</vt:lpstr>
      <vt:lpstr>Player Movement</vt:lpstr>
      <vt:lpstr>Player Movement</vt:lpstr>
      <vt:lpstr>Input Manager	</vt:lpstr>
      <vt:lpstr>Player Movement</vt:lpstr>
      <vt:lpstr>Player Movement</vt:lpstr>
      <vt:lpstr>Unity坐标系</vt:lpstr>
      <vt:lpstr>Unity坐标系</vt:lpstr>
      <vt:lpstr>Player Movement</vt:lpstr>
      <vt:lpstr>Player Movement</vt:lpstr>
      <vt:lpstr>Player Movement</vt:lpstr>
      <vt:lpstr>Player Movement</vt:lpstr>
      <vt:lpstr>2D Animation</vt:lpstr>
      <vt:lpstr>Animation	System</vt:lpstr>
      <vt:lpstr>Animator</vt:lpstr>
      <vt:lpstr>Animation Clips	</vt:lpstr>
      <vt:lpstr>Animation	Clips</vt:lpstr>
      <vt:lpstr>Animation	Clips</vt:lpstr>
      <vt:lpstr>Animation	Clips</vt:lpstr>
      <vt:lpstr>Animator</vt:lpstr>
      <vt:lpstr>Animation State</vt:lpstr>
      <vt:lpstr>BlendTree</vt:lpstr>
      <vt:lpstr>BlendTree</vt:lpstr>
      <vt:lpstr>BlendTree</vt:lpstr>
      <vt:lpstr>BlendTree</vt:lpstr>
      <vt:lpstr>Change PlayerMovement.cs</vt:lpstr>
      <vt:lpstr>Change PlayerMovement.cs</vt:lpstr>
      <vt:lpstr>Change PlayerMovement.cs</vt:lpstr>
      <vt:lpstr>Change PlayerMovement.cs</vt:lpstr>
      <vt:lpstr>效果</vt:lpstr>
      <vt:lpstr>两个小问题</vt:lpstr>
      <vt:lpstr>修改问题1</vt:lpstr>
      <vt:lpstr>修改问题1</vt:lpstr>
      <vt:lpstr>结果</vt:lpstr>
      <vt:lpstr>课后作业	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第三节课</dc:title>
  <dc:creator/>
  <cp:lastModifiedBy>一念无明</cp:lastModifiedBy>
  <cp:revision>187</cp:revision>
  <dcterms:created xsi:type="dcterms:W3CDTF">2019-06-19T02:08:00Z</dcterms:created>
  <dcterms:modified xsi:type="dcterms:W3CDTF">2022-09-07T15:23:52Z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B340145224F44A29B94A1CB2ECE88D49</vt:lpwstr>
  </property>
</Properties>
</file>